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57" r:id="rId4"/>
    <p:sldId id="272" r:id="rId5"/>
    <p:sldId id="288" r:id="rId6"/>
    <p:sldId id="286" r:id="rId7"/>
    <p:sldId id="284" r:id="rId8"/>
    <p:sldId id="285" r:id="rId9"/>
    <p:sldId id="287" r:id="rId10"/>
    <p:sldId id="290" r:id="rId11"/>
  </p:sldIdLst>
  <p:sldSz cx="12192000" cy="6858000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замат Мураталиевич Сатаев" initials="АМС" lastIdx="2" clrIdx="0">
    <p:extLst>
      <p:ext uri="{19B8F6BF-5375-455C-9EA6-DF929625EA0E}">
        <p15:presenceInfo xmlns:p15="http://schemas.microsoft.com/office/powerpoint/2012/main" userId="S-1-5-21-1715567821-1326574676-1417001333-156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 snapToGrid="0" showGuides="1">
      <p:cViewPr varScale="1">
        <p:scale>
          <a:sx n="115" d="100"/>
          <a:sy n="115" d="100"/>
        </p:scale>
        <p:origin x="3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psemetov\Desktop\&#1040;&#1085;&#1072;&#1083;&#1080;&#1090;&#1080;&#1095;&#1077;&#1089;&#1082;&#1080;&#1077;%20&#1086;&#1073;&#1079;&#1086;&#1088;&#1099;\&#1052;&#1060;&#1054;\&#1057;&#1090;&#1072;&#1090;&#1075;&#1086;&#1074;\&#1063;&#1077;&#1088;&#1085;&#1086;&#1074;&#1080;&#1082;%20(&#1052;&#1060;&#1054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76736920270891"/>
          <c:y val="6.3020039260884106E-2"/>
          <c:w val="0.6064084427516967"/>
          <c:h val="0.930230355857142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D9-47A1-B4FF-BB6100F54F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D9-47A1-B4FF-BB6100F54F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D9-47A1-B4FF-BB6100F54F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D9-47A1-B4FF-BB6100F54F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ED9-47A1-B4FF-BB6100F54F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ED9-47A1-B4FF-BB6100F54F9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ED9-47A1-B4FF-BB6100F54F9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ED9-47A1-B4FF-BB6100F54F9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ED9-47A1-B4FF-BB6100F54F9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ED9-47A1-B4FF-BB6100F54F9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ED9-47A1-B4FF-BB6100F54F9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ED9-47A1-B4FF-BB6100F54F9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ED9-47A1-B4FF-BB6100F54F9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ED9-47A1-B4FF-BB6100F54F9A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ED9-47A1-B4FF-BB6100F54F9A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EED9-47A1-B4FF-BB6100F54F9A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EED9-47A1-B4FF-BB6100F54F9A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EED9-47A1-B4FF-BB6100F54F9A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EED9-47A1-B4FF-BB6100F54F9A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smtClean="0"/>
                      <a:t>Ақмола обл.</a:t>
                    </a:r>
                    <a:r>
                      <a:t>
1
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D9-47A1-B4FF-BB6100F54F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smtClean="0"/>
                      <a:t>Ақтөбе облысы</a:t>
                    </a:r>
                    <a:r>
                      <a:t>
3
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D9-47A1-B4FF-BB6100F54F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smtClean="0"/>
                      <a:t>Қостанай обл.</a:t>
                    </a:r>
                    <a:r>
                      <a:t>
3
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D9-47A1-B4FF-BB6100F54F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smtClean="0"/>
                      <a:t>Павлодар обл.</a:t>
                    </a:r>
                    <a:r>
                      <a:t>
3
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D9-47A1-B4FF-BB6100F54F9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smtClean="0"/>
                      <a:t>СҚО</a:t>
                    </a:r>
                    <a:r>
                      <a:t>
3
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D9-47A1-B4FF-BB6100F54F9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smtClean="0"/>
                      <a:t>Атырау обл.</a:t>
                    </a:r>
                    <a:r>
                      <a:t>
4
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D9-47A1-B4FF-BB6100F54F9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smtClean="0"/>
                      <a:t>Жамбыл обл.</a:t>
                    </a:r>
                    <a:r>
                      <a:t>
4
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ED9-47A1-B4FF-BB6100F54F9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smtClean="0"/>
                      <a:t>ШҚО</a:t>
                    </a:r>
                    <a:r>
                      <a:t>
5
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ED9-47A1-B4FF-BB6100F54F9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smtClean="0"/>
                      <a:t>Мангистау обл.</a:t>
                    </a:r>
                    <a:r>
                      <a:t>
6
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ED9-47A1-B4FF-BB6100F54F9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smtClean="0"/>
                      <a:t>Алматы обл.</a:t>
                    </a:r>
                    <a:r>
                      <a:t>
7
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ED9-47A1-B4FF-BB6100F54F9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smtClean="0"/>
                      <a:t>Қызылорда обл.</a:t>
                    </a:r>
                    <a:r>
                      <a:t>
7
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ED9-47A1-B4FF-BB6100F54F9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smtClean="0"/>
                      <a:t>Түркістан обл.</a:t>
                    </a:r>
                    <a:r>
                      <a:t>
9
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ED9-47A1-B4FF-BB6100F54F9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smtClean="0"/>
                      <a:t>БҚО</a:t>
                    </a:r>
                    <a:r>
                      <a:t>
11
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ED9-47A1-B4FF-BB6100F54F9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smtClean="0"/>
                      <a:t>Қарағанды обл.</a:t>
                    </a:r>
                    <a:r>
                      <a:t>
20
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ED9-47A1-B4FF-BB6100F54F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'1'!$A$97:$A$115</c:f>
              <c:strCache>
                <c:ptCount val="19"/>
                <c:pt idx="0">
                  <c:v>Абай</c:v>
                </c:pt>
                <c:pt idx="1">
                  <c:v>Акмолинская</c:v>
                </c:pt>
                <c:pt idx="2">
                  <c:v>Актюбинская</c:v>
                </c:pt>
                <c:pt idx="3">
                  <c:v>Костанайская</c:v>
                </c:pt>
                <c:pt idx="4">
                  <c:v>Павлодарская</c:v>
                </c:pt>
                <c:pt idx="5">
                  <c:v>СКО</c:v>
                </c:pt>
                <c:pt idx="6">
                  <c:v>Атырауская</c:v>
                </c:pt>
                <c:pt idx="7">
                  <c:v>Жамбылская</c:v>
                </c:pt>
                <c:pt idx="8">
                  <c:v>ВКО</c:v>
                </c:pt>
                <c:pt idx="9">
                  <c:v>Жетісу</c:v>
                </c:pt>
                <c:pt idx="10">
                  <c:v>Мангистауская</c:v>
                </c:pt>
                <c:pt idx="11">
                  <c:v>Алматинская</c:v>
                </c:pt>
                <c:pt idx="12">
                  <c:v>Кызылординская</c:v>
                </c:pt>
                <c:pt idx="13">
                  <c:v>Туркестанская</c:v>
                </c:pt>
                <c:pt idx="14">
                  <c:v>ЗКО</c:v>
                </c:pt>
                <c:pt idx="15">
                  <c:v>Шымкент</c:v>
                </c:pt>
                <c:pt idx="16">
                  <c:v>Карагандинская</c:v>
                </c:pt>
                <c:pt idx="17">
                  <c:v>Астана</c:v>
                </c:pt>
                <c:pt idx="18">
                  <c:v>Алматы</c:v>
                </c:pt>
              </c:strCache>
            </c:strRef>
          </c:cat>
          <c:val>
            <c:numRef>
              <c:f>'1'!$B$97:$B$115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7</c:v>
                </c:pt>
                <c:pt idx="13">
                  <c:v>9</c:v>
                </c:pt>
                <c:pt idx="14">
                  <c:v>11</c:v>
                </c:pt>
                <c:pt idx="15">
                  <c:v>17</c:v>
                </c:pt>
                <c:pt idx="16">
                  <c:v>20</c:v>
                </c:pt>
                <c:pt idx="17">
                  <c:v>28</c:v>
                </c:pt>
                <c:pt idx="18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EED9-47A1-B4FF-BB6100F54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4650" cy="490538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8414" y="1"/>
            <a:ext cx="2914650" cy="490538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>
              <a:defRPr sz="1200"/>
            </a:lvl1pPr>
          </a:lstStyle>
          <a:p>
            <a:fld id="{D638C402-8C8B-46B5-82E4-C01B339BA42A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5" rIns="91412" bIns="4570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2" y="4703763"/>
            <a:ext cx="5378450" cy="3848100"/>
          </a:xfrm>
          <a:prstGeom prst="rect">
            <a:avLst/>
          </a:prstGeom>
        </p:spPr>
        <p:txBody>
          <a:bodyPr vert="horz" lIns="91412" tIns="45705" rIns="91412" bIns="4570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3700"/>
            <a:ext cx="2914650" cy="490538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8414" y="9283700"/>
            <a:ext cx="2914650" cy="490538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>
              <a:defRPr sz="1200"/>
            </a:lvl1pPr>
          </a:lstStyle>
          <a:p>
            <a:fld id="{6B583D2D-8A87-432B-A798-B01310FE8B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50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9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41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04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06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2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09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58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90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44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74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5EFF-BF5C-4C40-A9AC-6822CA9BBDC6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19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65EFF-BF5C-4C40-A9AC-6822CA9BBDC6}" type="datetimeFigureOut">
              <a:rPr lang="ru-RU" smtClean="0"/>
              <a:pPr/>
              <a:t>24.03.2023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90F37-67EE-4A37-8FAD-E534B5D36EA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nbkr.kg/" TargetMode="External"/><Relationship Id="rId7" Type="http://schemas.openxmlformats.org/officeDocument/2006/relationships/hyperlink" Target="https://www.cba.am/" TargetMode="External"/><Relationship Id="rId2" Type="http://schemas.openxmlformats.org/officeDocument/2006/relationships/hyperlink" Target="https://www.cb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bar.az/" TargetMode="External"/><Relationship Id="rId5" Type="http://schemas.openxmlformats.org/officeDocument/2006/relationships/hyperlink" Target="https://nbt.tj/" TargetMode="External"/><Relationship Id="rId4" Type="http://schemas.openxmlformats.org/officeDocument/2006/relationships/hyperlink" Target="https://nbu.u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bank.kz/ru/news/svedeniya-o-mikrofinansovyh-organizaciyah/rubrics/1890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ationalbank.kz/ru/news/svedeniya-o-mikrofinansovyh-organizaciyah/rubrics/189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at.gov.kz/official/industry/27/statistic/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.gov.kz/official/industry/27/statistic/6" TargetMode="External"/><Relationship Id="rId2" Type="http://schemas.openxmlformats.org/officeDocument/2006/relationships/hyperlink" Target="https://www.gov.kz/memleket/entities/ardfm?lang=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nationalbank.kz/ru/news/svedeniya-o-mikrofinansovyh-organizaciyah/rubrics/189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nationalbank.kz/ru/news/svedeniya-o-mikrofinansovyh-organizaciyah/rubrics/189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nationalbank.kz/ru/news/svedeniya-o-mikrofinansovyh-organizaciyah/rubrics/189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ationalbank.kz/ru/news/svedeniya-o-mikrofinansovyh-organizaciyah/rubrics/189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3506" y="2860203"/>
            <a:ext cx="5217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Қазақстандағы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МҚҰ </a:t>
            </a:r>
            <a:r>
              <a:rPr lang="ru-RU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нарығының жай-күйіне шолу</a:t>
            </a:r>
            <a:endParaRPr lang="ru-RU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 bwMode="auto">
          <a:xfrm>
            <a:off x="6671383" y="6080313"/>
            <a:ext cx="3168351" cy="361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 err="1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Ақпан, </a:t>
            </a: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2023 </a:t>
            </a:r>
            <a:r>
              <a:rPr lang="ru-RU" sz="2000" dirty="0" err="1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жыл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34963" y="122115"/>
            <a:ext cx="8044266" cy="909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ТМД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елдері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бөлінісінде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МҚҰ саны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1"/>
          <p:cNvSpPr txBox="1"/>
          <p:nvPr/>
        </p:nvSpPr>
        <p:spPr>
          <a:xfrm>
            <a:off x="175895" y="6171310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>
                <a:latin typeface="Arial"/>
                <a:cs typeface="Arial"/>
                <a:hlinkClick r:id="rId2"/>
              </a:rPr>
              <a:t>https://</a:t>
            </a:r>
            <a:r>
              <a:rPr lang="en-US" sz="900" i="1" spc="-5" dirty="0" smtClean="0">
                <a:latin typeface="Arial"/>
                <a:cs typeface="Arial"/>
                <a:hlinkClick r:id="rId2"/>
              </a:rPr>
              <a:t>www.cbr.ru</a:t>
            </a:r>
            <a:r>
              <a:rPr lang="ru-RU" sz="900" i="1" spc="-5" dirty="0" smtClean="0">
                <a:latin typeface="Arial"/>
                <a:cs typeface="Arial"/>
              </a:rPr>
              <a:t>; </a:t>
            </a:r>
            <a:r>
              <a:rPr lang="en-US" sz="900" i="1" spc="-5" dirty="0">
                <a:latin typeface="Arial"/>
                <a:cs typeface="Arial"/>
                <a:hlinkClick r:id="rId3"/>
              </a:rPr>
              <a:t>https://</a:t>
            </a:r>
            <a:r>
              <a:rPr lang="en-US" sz="900" i="1" spc="-5" dirty="0" smtClean="0">
                <a:latin typeface="Arial"/>
                <a:cs typeface="Arial"/>
                <a:hlinkClick r:id="rId3"/>
              </a:rPr>
              <a:t>www.nbkr.kg</a:t>
            </a:r>
            <a:r>
              <a:rPr lang="ru-RU" sz="900" i="1" spc="-5" dirty="0" smtClean="0">
                <a:latin typeface="Arial"/>
                <a:cs typeface="Arial"/>
              </a:rPr>
              <a:t>; </a:t>
            </a:r>
            <a:r>
              <a:rPr lang="en-US" sz="900" i="1" spc="-5" dirty="0">
                <a:latin typeface="Arial"/>
                <a:cs typeface="Arial"/>
                <a:hlinkClick r:id="rId4"/>
              </a:rPr>
              <a:t>https://</a:t>
            </a:r>
            <a:r>
              <a:rPr lang="en-US" sz="900" i="1" spc="-5" dirty="0" smtClean="0">
                <a:latin typeface="Arial"/>
                <a:cs typeface="Arial"/>
                <a:hlinkClick r:id="rId4"/>
              </a:rPr>
              <a:t>nbu.uz</a:t>
            </a:r>
            <a:r>
              <a:rPr lang="ru-RU" sz="900" i="1" spc="-5" dirty="0" smtClean="0">
                <a:latin typeface="Arial"/>
                <a:cs typeface="Arial"/>
              </a:rPr>
              <a:t>; </a:t>
            </a:r>
            <a:r>
              <a:rPr lang="en-US" sz="900" i="1" spc="-5" dirty="0">
                <a:latin typeface="Arial"/>
                <a:cs typeface="Arial"/>
                <a:hlinkClick r:id="rId5"/>
              </a:rPr>
              <a:t>https://</a:t>
            </a:r>
            <a:r>
              <a:rPr lang="en-US" sz="900" i="1" spc="-5" dirty="0" smtClean="0">
                <a:latin typeface="Arial"/>
                <a:cs typeface="Arial"/>
                <a:hlinkClick r:id="rId5"/>
              </a:rPr>
              <a:t>nbt.tj</a:t>
            </a:r>
            <a:r>
              <a:rPr lang="ru-RU" sz="900" i="1" spc="-5" dirty="0" smtClean="0">
                <a:latin typeface="Arial"/>
                <a:cs typeface="Arial"/>
              </a:rPr>
              <a:t>; </a:t>
            </a:r>
            <a:r>
              <a:rPr lang="en-US" sz="900" i="1" spc="-5" dirty="0">
                <a:latin typeface="Arial"/>
                <a:cs typeface="Arial"/>
                <a:hlinkClick r:id="rId6"/>
              </a:rPr>
              <a:t>https://</a:t>
            </a:r>
            <a:r>
              <a:rPr lang="en-US" sz="900" i="1" spc="-5" dirty="0" smtClean="0">
                <a:latin typeface="Arial"/>
                <a:cs typeface="Arial"/>
                <a:hlinkClick r:id="rId6"/>
              </a:rPr>
              <a:t>www.cbar.az</a:t>
            </a:r>
            <a:r>
              <a:rPr lang="ru-RU" sz="900" i="1" spc="-5" dirty="0" smtClean="0">
                <a:latin typeface="Arial"/>
                <a:cs typeface="Arial"/>
              </a:rPr>
              <a:t>; </a:t>
            </a:r>
            <a:r>
              <a:rPr lang="en-US" sz="900" i="1" spc="-5" dirty="0">
                <a:latin typeface="Arial"/>
                <a:cs typeface="Arial"/>
                <a:hlinkClick r:id="rId7"/>
              </a:rPr>
              <a:t>https://</a:t>
            </a:r>
            <a:r>
              <a:rPr lang="en-US" sz="900" i="1" spc="-5" dirty="0" smtClean="0">
                <a:latin typeface="Arial"/>
                <a:cs typeface="Arial"/>
                <a:hlinkClick r:id="rId7"/>
              </a:rPr>
              <a:t>www.cba.am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371" y="5138824"/>
            <a:ext cx="10229849" cy="732336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r>
              <a:rPr lang="kk-KZ" sz="1200" dirty="0" smtClean="0">
                <a:latin typeface="Century Gothic" pitchFamily="34" charset="0"/>
              </a:rPr>
              <a:t>ТМД елдері арасында МҚҰ саны бойынша </a:t>
            </a:r>
            <a:r>
              <a:rPr lang="kk-KZ" sz="1200" b="1" dirty="0" smtClean="0">
                <a:latin typeface="Century Gothic" pitchFamily="34" charset="0"/>
              </a:rPr>
              <a:t>1 091 бірлікпен Ресей</a:t>
            </a:r>
            <a:r>
              <a:rPr lang="kk-KZ" sz="1200" dirty="0" smtClean="0">
                <a:latin typeface="Century Gothic" pitchFamily="34" charset="0"/>
              </a:rPr>
              <a:t> көш бастап тұр. Одан кейін </a:t>
            </a:r>
            <a:r>
              <a:rPr lang="kk-KZ" sz="1200" b="1" dirty="0" smtClean="0">
                <a:latin typeface="Century Gothic" pitchFamily="34" charset="0"/>
              </a:rPr>
              <a:t>Қазақстан (236 бірлік)</a:t>
            </a:r>
            <a:r>
              <a:rPr lang="kk-KZ" sz="1200" dirty="0" smtClean="0">
                <a:latin typeface="Century Gothic" pitchFamily="34" charset="0"/>
              </a:rPr>
              <a:t> екінші орынға жайғасты</a:t>
            </a:r>
            <a:r>
              <a:rPr lang="ru-RU" sz="1200" b="1" dirty="0" smtClean="0">
                <a:solidFill>
                  <a:prstClr val="black"/>
                </a:solidFill>
                <a:latin typeface="Century Gothic" pitchFamily="34" charset="0"/>
              </a:rPr>
              <a:t>.  </a:t>
            </a:r>
            <a:endParaRPr lang="ru-RU" sz="12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50521" y="1295400"/>
            <a:ext cx="8572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36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334963" y="106240"/>
            <a:ext cx="8742362" cy="909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01.10.2022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ж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ҚР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өңірлері бөлінісіндегі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МҚҰ саны</a:t>
            </a:r>
            <a:endParaRPr lang="ru-RU" sz="2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BFBE491-5EF2-4275-9C8C-803B79656BA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10499" y="1830420"/>
            <a:ext cx="3552825" cy="3539430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2022 </a:t>
            </a:r>
            <a:r>
              <a:rPr lang="ru-RU" sz="1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жылғы 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 </a:t>
            </a:r>
            <a:r>
              <a:rPr lang="ru-RU" sz="1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қазанда 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МҚҰ </a:t>
            </a:r>
            <a:r>
              <a:rPr lang="ru-RU" sz="1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нарығында </a:t>
            </a: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236 </a:t>
            </a:r>
            <a:r>
              <a:rPr lang="ru-RU" sz="1400" b="1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бірлік</a:t>
            </a: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жұмыс істейді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ru-RU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ru-RU" sz="1400" dirty="0" err="1" smtClean="0">
                <a:latin typeface="Century Gothic" panose="020B0502020202020204" pitchFamily="34" charset="0"/>
              </a:rPr>
              <a:t>МҚҰ-ның ең көп </a:t>
            </a:r>
            <a:r>
              <a:rPr lang="ru-RU" sz="1400" dirty="0" smtClean="0">
                <a:latin typeface="Century Gothic" panose="020B0502020202020204" pitchFamily="34" charset="0"/>
              </a:rPr>
              <a:t>саны </a:t>
            </a:r>
            <a:r>
              <a:rPr lang="ru-RU" sz="1400" dirty="0" err="1" smtClean="0">
                <a:latin typeface="Century Gothic" panose="020B0502020202020204" pitchFamily="34" charset="0"/>
              </a:rPr>
              <a:t>келесі</a:t>
            </a:r>
            <a:r>
              <a:rPr lang="ru-RU" sz="1400" dirty="0" smtClean="0">
                <a:latin typeface="Century Gothic" panose="020B0502020202020204" pitchFamily="34" charset="0"/>
              </a:rPr>
              <a:t> </a:t>
            </a:r>
            <a:r>
              <a:rPr lang="ru-RU" sz="1400" dirty="0" err="1" smtClean="0">
                <a:latin typeface="Century Gothic" panose="020B0502020202020204" pitchFamily="34" charset="0"/>
              </a:rPr>
              <a:t>өңірлерде тіркелген</a:t>
            </a:r>
            <a:r>
              <a:rPr lang="ru-RU" sz="1400" dirty="0" smtClean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400" dirty="0" err="1" smtClean="0">
                <a:latin typeface="Century Gothic" panose="020B0502020202020204" pitchFamily="34" charset="0"/>
              </a:rPr>
              <a:t>Алматы</a:t>
            </a:r>
            <a:r>
              <a:rPr lang="ru-RU" sz="1400" dirty="0" smtClean="0">
                <a:latin typeface="Century Gothic" panose="020B0502020202020204" pitchFamily="34" charset="0"/>
              </a:rPr>
              <a:t> </a:t>
            </a:r>
            <a:r>
              <a:rPr lang="ru-RU" sz="1400" dirty="0" err="1" smtClean="0">
                <a:latin typeface="Century Gothic" panose="020B0502020202020204" pitchFamily="34" charset="0"/>
              </a:rPr>
              <a:t>қаласы </a:t>
            </a:r>
            <a:r>
              <a:rPr lang="ru-RU" sz="1400" dirty="0">
                <a:latin typeface="Century Gothic" panose="020B0502020202020204" pitchFamily="34" charset="0"/>
              </a:rPr>
              <a:t>– </a:t>
            </a:r>
            <a:r>
              <a:rPr lang="ru-RU" sz="1400" dirty="0" smtClean="0">
                <a:latin typeface="Century Gothic" panose="020B0502020202020204" pitchFamily="34" charset="0"/>
              </a:rPr>
              <a:t>98 </a:t>
            </a:r>
            <a:r>
              <a:rPr lang="ru-RU" sz="1400" dirty="0" err="1" smtClean="0">
                <a:latin typeface="Century Gothic" panose="020B0502020202020204" pitchFamily="34" charset="0"/>
              </a:rPr>
              <a:t>бірлік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Century Gothic" panose="020B0502020202020204" pitchFamily="34" charset="0"/>
              </a:rPr>
              <a:t>Астана </a:t>
            </a:r>
            <a:r>
              <a:rPr lang="ru-RU" sz="1400" dirty="0" err="1" smtClean="0">
                <a:latin typeface="Century Gothic" panose="020B0502020202020204" pitchFamily="34" charset="0"/>
              </a:rPr>
              <a:t>қаласы </a:t>
            </a:r>
            <a:r>
              <a:rPr lang="ru-RU" sz="1400" dirty="0">
                <a:latin typeface="Century Gothic" panose="020B0502020202020204" pitchFamily="34" charset="0"/>
              </a:rPr>
              <a:t>– </a:t>
            </a:r>
            <a:r>
              <a:rPr lang="ru-RU" sz="1400" dirty="0" smtClean="0">
                <a:latin typeface="Century Gothic" panose="020B0502020202020204" pitchFamily="34" charset="0"/>
              </a:rPr>
              <a:t>28 </a:t>
            </a:r>
            <a:r>
              <a:rPr lang="ru-RU" sz="1400" dirty="0" err="1" smtClean="0">
                <a:latin typeface="Century Gothic" panose="020B0502020202020204" pitchFamily="34" charset="0"/>
              </a:rPr>
              <a:t>бірлік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err="1" smtClean="0">
                <a:latin typeface="Century Gothic" panose="020B0502020202020204" pitchFamily="34" charset="0"/>
              </a:rPr>
              <a:t>Қарағанды облысы</a:t>
            </a:r>
            <a:r>
              <a:rPr lang="ru-RU" sz="1400" dirty="0" smtClean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– </a:t>
            </a:r>
            <a:r>
              <a:rPr lang="ru-RU" sz="1400" dirty="0" smtClean="0">
                <a:latin typeface="Century Gothic" panose="020B0502020202020204" pitchFamily="34" charset="0"/>
              </a:rPr>
              <a:t>20 </a:t>
            </a:r>
            <a:r>
              <a:rPr lang="ru-RU" sz="1400" dirty="0" err="1" smtClean="0">
                <a:latin typeface="Century Gothic" panose="020B0502020202020204" pitchFamily="34" charset="0"/>
              </a:rPr>
              <a:t>бірлік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Century Gothic" panose="020B0502020202020204" pitchFamily="34" charset="0"/>
              </a:rPr>
              <a:t>Шымкент </a:t>
            </a:r>
            <a:r>
              <a:rPr lang="ru-RU" sz="1400" dirty="0" err="1" smtClean="0">
                <a:latin typeface="Century Gothic" panose="020B0502020202020204" pitchFamily="34" charset="0"/>
              </a:rPr>
              <a:t>қаласы </a:t>
            </a:r>
            <a:r>
              <a:rPr lang="ru-RU" sz="1400" dirty="0" smtClean="0">
                <a:latin typeface="Century Gothic" panose="020B0502020202020204" pitchFamily="34" charset="0"/>
              </a:rPr>
              <a:t>– 17 </a:t>
            </a:r>
            <a:r>
              <a:rPr lang="ru-RU" sz="1400" dirty="0" err="1" smtClean="0">
                <a:latin typeface="Century Gothic" panose="020B0502020202020204" pitchFamily="34" charset="0"/>
              </a:rPr>
              <a:t>бірлік</a:t>
            </a:r>
            <a:r>
              <a:rPr lang="ru-RU" sz="1400" dirty="0" smtClean="0">
                <a:latin typeface="Century Gothic" panose="020B0502020202020204" pitchFamily="34" charset="0"/>
              </a:rPr>
              <a:t>.</a:t>
            </a: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Century Gothic" panose="020B0502020202020204" pitchFamily="34" charset="0"/>
              </a:rPr>
              <a:t>БҚО </a:t>
            </a:r>
            <a:r>
              <a:rPr lang="ru-RU" sz="1400" dirty="0">
                <a:latin typeface="Century Gothic" panose="020B0502020202020204" pitchFamily="34" charset="0"/>
              </a:rPr>
              <a:t>– </a:t>
            </a:r>
            <a:r>
              <a:rPr lang="ru-RU" sz="1400" dirty="0" smtClean="0">
                <a:latin typeface="Century Gothic" panose="020B0502020202020204" pitchFamily="34" charset="0"/>
              </a:rPr>
              <a:t>11 </a:t>
            </a:r>
            <a:r>
              <a:rPr lang="ru-RU" sz="1400" dirty="0" err="1" smtClean="0">
                <a:latin typeface="Century Gothic" panose="020B0502020202020204" pitchFamily="34" charset="0"/>
              </a:rPr>
              <a:t>бірлік</a:t>
            </a:r>
            <a:r>
              <a:rPr lang="ru-RU" sz="1400" dirty="0" smtClean="0">
                <a:latin typeface="Century Gothic" panose="020B0502020202020204" pitchFamily="34" charset="0"/>
              </a:rPr>
              <a:t>.</a:t>
            </a:r>
            <a:endParaRPr lang="ru-RU" sz="1400" dirty="0">
              <a:latin typeface="Century Gothic" panose="020B0502020202020204" pitchFamily="34" charset="0"/>
            </a:endParaRP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err="1" smtClean="0">
                <a:latin typeface="Century Gothic" panose="020B0502020202020204" pitchFamily="34" charset="0"/>
              </a:rPr>
              <a:t>Осылайша</a:t>
            </a:r>
            <a:r>
              <a:rPr lang="ru-RU" sz="1400" dirty="0" smtClean="0">
                <a:latin typeface="Century Gothic" panose="020B0502020202020204" pitchFamily="34" charset="0"/>
              </a:rPr>
              <a:t>, </a:t>
            </a:r>
            <a:r>
              <a:rPr lang="ru-RU" sz="1400" dirty="0" err="1" smtClean="0">
                <a:latin typeface="Century Gothic" panose="020B0502020202020204" pitchFamily="34" charset="0"/>
              </a:rPr>
              <a:t>Алматы</a:t>
            </a:r>
            <a:r>
              <a:rPr lang="ru-RU" sz="1400" dirty="0" smtClean="0">
                <a:latin typeface="Century Gothic" panose="020B0502020202020204" pitchFamily="34" charset="0"/>
              </a:rPr>
              <a:t> </a:t>
            </a:r>
            <a:r>
              <a:rPr lang="ru-RU" sz="1400" dirty="0" err="1" smtClean="0">
                <a:latin typeface="Century Gothic" panose="020B0502020202020204" pitchFamily="34" charset="0"/>
              </a:rPr>
              <a:t>қаласында, </a:t>
            </a:r>
            <a:r>
              <a:rPr lang="ru-RU" sz="1400" dirty="0" smtClean="0">
                <a:latin typeface="Century Gothic" panose="020B0502020202020204" pitchFamily="34" charset="0"/>
              </a:rPr>
              <a:t>Астана </a:t>
            </a:r>
            <a:r>
              <a:rPr lang="ru-RU" sz="1400" dirty="0" err="1" smtClean="0">
                <a:latin typeface="Century Gothic" panose="020B0502020202020204" pitchFamily="34" charset="0"/>
              </a:rPr>
              <a:t>қаласында </a:t>
            </a:r>
            <a:r>
              <a:rPr lang="ru-RU" sz="1400" dirty="0" smtClean="0">
                <a:latin typeface="Century Gothic" panose="020B0502020202020204" pitchFamily="34" charset="0"/>
              </a:rPr>
              <a:t>- 115 </a:t>
            </a:r>
            <a:r>
              <a:rPr lang="ru-RU" sz="1400" dirty="0" err="1" smtClean="0">
                <a:latin typeface="Century Gothic" panose="020B0502020202020204" pitchFamily="34" charset="0"/>
              </a:rPr>
              <a:t>бірлік</a:t>
            </a:r>
            <a:r>
              <a:rPr lang="ru-RU" sz="1400" dirty="0" smtClean="0">
                <a:latin typeface="Century Gothic" panose="020B0502020202020204" pitchFamily="34" charset="0"/>
              </a:rPr>
              <a:t> </a:t>
            </a:r>
            <a:r>
              <a:rPr lang="ru-RU" sz="1400" dirty="0" err="1" smtClean="0">
                <a:latin typeface="Century Gothic" panose="020B0502020202020204" pitchFamily="34" charset="0"/>
              </a:rPr>
              <a:t>және Қарағанды облысында</a:t>
            </a:r>
            <a:r>
              <a:rPr lang="ru-RU" sz="1400" dirty="0" smtClean="0">
                <a:latin typeface="Century Gothic" panose="020B0502020202020204" pitchFamily="34" charset="0"/>
              </a:rPr>
              <a:t> - 20 </a:t>
            </a:r>
            <a:r>
              <a:rPr lang="ru-RU" sz="1400" dirty="0" err="1" smtClean="0">
                <a:latin typeface="Century Gothic" panose="020B0502020202020204" pitchFamily="34" charset="0"/>
              </a:rPr>
              <a:t>бірлік</a:t>
            </a:r>
            <a:r>
              <a:rPr lang="ru-RU" sz="1400" dirty="0" smtClean="0">
                <a:latin typeface="Century Gothic" panose="020B0502020202020204" pitchFamily="34" charset="0"/>
              </a:rPr>
              <a:t> МҚҰ </a:t>
            </a:r>
            <a:r>
              <a:rPr lang="ru-RU" sz="1400" dirty="0" err="1" smtClean="0">
                <a:latin typeface="Century Gothic" panose="020B0502020202020204" pitchFamily="34" charset="0"/>
              </a:rPr>
              <a:t>жоғары шоғырлануын </a:t>
            </a:r>
            <a:r>
              <a:rPr lang="ru-RU" sz="1400" dirty="0" smtClean="0">
                <a:latin typeface="Century Gothic" panose="020B0502020202020204" pitchFamily="34" charset="0"/>
              </a:rPr>
              <a:t>(62%) </a:t>
            </a:r>
            <a:r>
              <a:rPr lang="ru-RU" sz="1400" dirty="0" err="1" smtClean="0">
                <a:latin typeface="Century Gothic" panose="020B0502020202020204" pitchFamily="34" charset="0"/>
              </a:rPr>
              <a:t>атап</a:t>
            </a:r>
            <a:r>
              <a:rPr lang="ru-RU" sz="1400" dirty="0" smtClean="0">
                <a:latin typeface="Century Gothic" panose="020B0502020202020204" pitchFamily="34" charset="0"/>
              </a:rPr>
              <a:t> </a:t>
            </a:r>
            <a:r>
              <a:rPr lang="ru-RU" sz="1400" dirty="0" err="1" smtClean="0">
                <a:latin typeface="Century Gothic" panose="020B0502020202020204" pitchFamily="34" charset="0"/>
              </a:rPr>
              <a:t>өтеміз</a:t>
            </a:r>
            <a:r>
              <a:rPr lang="ru-RU" sz="1400" dirty="0" smtClean="0">
                <a:latin typeface="Century Gothic" panose="020B0502020202020204" pitchFamily="34" charset="0"/>
              </a:rPr>
              <a:t>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378944"/>
              </p:ext>
            </p:extLst>
          </p:nvPr>
        </p:nvGraphicFramePr>
        <p:xfrm>
          <a:off x="123825" y="1200150"/>
          <a:ext cx="7419975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31"/>
          <p:cNvSpPr txBox="1"/>
          <p:nvPr/>
        </p:nvSpPr>
        <p:spPr>
          <a:xfrm>
            <a:off x="175895" y="6438010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>
                <a:latin typeface="Arial"/>
                <a:cs typeface="Arial"/>
                <a:hlinkClick r:id="rId3"/>
              </a:rPr>
              <a:t>https://www.nationalbank.kz/ru/news/svedeniya-o-mikrofinansovyh-organizaciyah/rubrics/1890</a:t>
            </a:r>
            <a:endParaRPr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34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2" y="1"/>
            <a:ext cx="8591323" cy="101600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ҚР-дағы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МҚҰ саны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және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2015-2022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жж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кезеңіндегі өсімі</a:t>
            </a:r>
            <a:endParaRPr lang="ru-RU" sz="2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31"/>
          <p:cNvSpPr txBox="1"/>
          <p:nvPr/>
        </p:nvSpPr>
        <p:spPr>
          <a:xfrm>
            <a:off x="175895" y="6171310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>
                <a:latin typeface="Arial"/>
                <a:cs typeface="Arial"/>
                <a:hlinkClick r:id="rId2"/>
              </a:rPr>
              <a:t>https://www.nationalbank.kz/ru/news/svedeniya-o-mikrofinansovyh-organizaciyah/rubrics/1890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9626" y="5170310"/>
            <a:ext cx="10563224" cy="726629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2015-2022 </a:t>
            </a:r>
            <a:r>
              <a:rPr lang="ru-RU" sz="1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жылдар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аралығында 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МҚҰ </a:t>
            </a:r>
            <a:r>
              <a:rPr lang="ru-RU" sz="1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санының өсімі </a:t>
            </a: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232%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-ды </a:t>
            </a:r>
            <a:r>
              <a:rPr lang="ru-RU" sz="1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құрады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; </a:t>
            </a:r>
            <a:endParaRPr lang="ru-RU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Ең үлкен өсім 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2016 </a:t>
            </a:r>
            <a:r>
              <a:rPr lang="ru-RU" sz="1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жылы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болды</a:t>
            </a:r>
            <a:r>
              <a:rPr lang="ru-R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- </a:t>
            </a: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189%</a:t>
            </a:r>
            <a:endParaRPr lang="en-US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bject 31"/>
          <p:cNvSpPr txBox="1"/>
          <p:nvPr/>
        </p:nvSpPr>
        <p:spPr>
          <a:xfrm>
            <a:off x="178665" y="5949637"/>
            <a:ext cx="241490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900" i="1" spc="-5" dirty="0" smtClean="0">
                <a:latin typeface="Arial"/>
                <a:cs typeface="Arial"/>
              </a:rPr>
              <a:t>*01.10.2022 </a:t>
            </a:r>
            <a:r>
              <a:rPr lang="kk-KZ" sz="900" i="1" spc="-5" dirty="0">
                <a:latin typeface="Arial"/>
                <a:cs typeface="Arial"/>
              </a:rPr>
              <a:t>ж</a:t>
            </a:r>
            <a:r>
              <a:rPr lang="kk-KZ" sz="900" i="1" spc="-5" dirty="0" smtClean="0">
                <a:latin typeface="Arial"/>
                <a:cs typeface="Arial"/>
              </a:rPr>
              <a:t>. жағдай бойынша деректер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1513114"/>
            <a:ext cx="96964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16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122115"/>
            <a:ext cx="8837612" cy="909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2015-2021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жылдар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кезеңінде микроқаржыландыру нарығында </a:t>
            </a:r>
            <a:r>
              <a:rPr lang="ru-RU" sz="2800" b="1" dirty="0" smtClean="0">
                <a:latin typeface="Arial Narrow" panose="020B0606020202030204" pitchFamily="34" charset="0"/>
              </a:rPr>
              <a:t>кредит беру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көлемі</a:t>
            </a:r>
            <a:endParaRPr lang="ru-RU" sz="8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object 31"/>
          <p:cNvSpPr txBox="1"/>
          <p:nvPr/>
        </p:nvSpPr>
        <p:spPr>
          <a:xfrm>
            <a:off x="166370" y="6152260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900" i="1" spc="-5" dirty="0" smtClean="0">
                <a:latin typeface="Arial"/>
                <a:cs typeface="Arial"/>
              </a:rPr>
              <a:t>Дереккөз </a:t>
            </a:r>
            <a:r>
              <a:rPr lang="ru-RU" sz="900" i="1" spc="-5" dirty="0" smtClean="0">
                <a:latin typeface="Arial"/>
                <a:cs typeface="Arial"/>
              </a:rPr>
              <a:t>- </a:t>
            </a:r>
            <a:r>
              <a:rPr lang="en-US" sz="900" i="1" spc="-5" dirty="0">
                <a:latin typeface="Arial"/>
                <a:cs typeface="Arial"/>
                <a:hlinkClick r:id="rId2"/>
              </a:rPr>
              <a:t>https://stat.gov.kz/official/industry/27/statistic/6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09C89-F776-A229-774B-EAE613E039C5}"/>
              </a:ext>
            </a:extLst>
          </p:cNvPr>
          <p:cNvSpPr txBox="1"/>
          <p:nvPr/>
        </p:nvSpPr>
        <p:spPr>
          <a:xfrm>
            <a:off x="166371" y="4581525"/>
            <a:ext cx="11732118" cy="1412875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2015 </a:t>
            </a:r>
            <a:r>
              <a:rPr lang="ru-RU" sz="1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жылдан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бастап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2021 </a:t>
            </a:r>
            <a:r>
              <a:rPr lang="ru-RU" sz="1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жылға дейінгі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кезеңдегі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МҚҰ </a:t>
            </a:r>
            <a:r>
              <a:rPr lang="ru-RU" sz="1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кредитінің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саны мен </a:t>
            </a:r>
            <a:r>
              <a:rPr lang="ru-RU" sz="1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сомасы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ақпараттың негізінде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 </a:t>
            </a:r>
            <a:r>
              <a:rPr lang="ru-RU" sz="1200" b="1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жыл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сайынғы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сан </a:t>
            </a:r>
            <a:r>
              <a:rPr lang="ru-RU" sz="1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көлемі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мен </a:t>
            </a:r>
            <a:r>
              <a:rPr lang="ru-RU" sz="1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кәсіпкерлік мақсаттарына кредиттердің </a:t>
            </a:r>
            <a:r>
              <a:rPr lang="ru-RU" sz="1200" b="1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өсуіне</a:t>
            </a:r>
            <a:r>
              <a:rPr lang="ru-RU" sz="1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 қарамастан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біз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осы </a:t>
            </a:r>
            <a:r>
              <a:rPr lang="ru-RU" sz="1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мақсаттарға кредиттер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үлесінің құлдырауын </a:t>
            </a:r>
            <a:r>
              <a:rPr lang="ru-RU" sz="1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байқай аламыз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 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kk-KZ" sz="1200" dirty="0" smtClean="0">
                <a:latin typeface="Century Gothic" pitchFamily="34" charset="0"/>
              </a:rPr>
              <a:t>Бірінші кезекте бұл құлдырау 2020 және 2021 жылдары </a:t>
            </a:r>
            <a:r>
              <a:rPr lang="kk-KZ" sz="1200" b="1" dirty="0" smtClean="0">
                <a:latin typeface="Century Gothic" pitchFamily="34" charset="0"/>
              </a:rPr>
              <a:t>тұтынушылық</a:t>
            </a:r>
            <a:r>
              <a:rPr lang="kk-KZ" sz="1200" dirty="0" smtClean="0">
                <a:latin typeface="Century Gothic" pitchFamily="34" charset="0"/>
              </a:rPr>
              <a:t> (автокредиттеу, пайызсыз бөліп төлеуге тауарларды сатып алу) мақсаттар мен </a:t>
            </a:r>
            <a:r>
              <a:rPr lang="kk-KZ" sz="1200" b="1" dirty="0" smtClean="0">
                <a:latin typeface="Century Gothic" pitchFamily="34" charset="0"/>
              </a:rPr>
              <a:t>ипотекаға</a:t>
            </a:r>
            <a:r>
              <a:rPr lang="kk-KZ" sz="1200" dirty="0" smtClean="0">
                <a:latin typeface="Century Gothic" pitchFamily="34" charset="0"/>
              </a:rPr>
              <a:t> (мемлекеттік тұрғын үй бағдарламаларын іске асыруға байланысты) арналған </a:t>
            </a:r>
            <a:r>
              <a:rPr lang="kk-KZ" sz="1200" b="1" dirty="0" smtClean="0">
                <a:latin typeface="Century Gothic" pitchFamily="34" charset="0"/>
              </a:rPr>
              <a:t>кредиттер көлемінің</a:t>
            </a:r>
            <a:r>
              <a:rPr lang="kk-KZ" sz="1200" dirty="0" smtClean="0">
                <a:latin typeface="Century Gothic" pitchFamily="34" charset="0"/>
              </a:rPr>
              <a:t> айтарлықтай </a:t>
            </a:r>
            <a:r>
              <a:rPr lang="kk-KZ" sz="1200" b="1" dirty="0" smtClean="0">
                <a:latin typeface="Century Gothic" pitchFamily="34" charset="0"/>
              </a:rPr>
              <a:t>өсуінен</a:t>
            </a:r>
            <a:r>
              <a:rPr lang="kk-KZ" sz="1200" dirty="0" smtClean="0">
                <a:latin typeface="Century Gothic" pitchFamily="34" charset="0"/>
              </a:rPr>
              <a:t> туындады</a:t>
            </a:r>
            <a:r>
              <a:rPr lang="ru-RU" sz="1200" dirty="0" smtClean="0">
                <a:solidFill>
                  <a:prstClr val="black"/>
                </a:solidFill>
                <a:latin typeface="Century" pitchFamily="18" charset="0"/>
              </a:rPr>
              <a:t>. </a:t>
            </a:r>
            <a:endParaRPr lang="ru-RU" sz="1200" dirty="0">
              <a:solidFill>
                <a:prstClr val="black"/>
              </a:solidFill>
              <a:latin typeface="Century" pitchFamily="18" charset="0"/>
            </a:endParaRPr>
          </a:p>
          <a:p>
            <a:r>
              <a:rPr lang="kk-KZ" sz="1200" dirty="0" smtClean="0">
                <a:latin typeface="Century Gothic" pitchFamily="34" charset="0"/>
              </a:rPr>
              <a:t>Тұтынушылық кредиттеу көлемінің өсуінің екінші себебі - жылжымайтын мүлікке, автомобильдерге, техникаға және басқа тауарларға бағаның өсуі есебінен кредит мөлшерінің номиналды өсуіне алып келетін </a:t>
            </a:r>
            <a:r>
              <a:rPr lang="kk-KZ" sz="1200" b="1" dirty="0" smtClean="0">
                <a:latin typeface="Century Gothic" pitchFamily="34" charset="0"/>
              </a:rPr>
              <a:t>инфляция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386" y="1237571"/>
            <a:ext cx="55626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9696" y="1410381"/>
            <a:ext cx="53149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59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34963" y="122115"/>
            <a:ext cx="8837612" cy="9097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2016-2022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жылдар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кезеңіндегі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МҚҰ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және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ЕДБ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бөлінісіндегі несиелік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портфелі</a:t>
            </a:r>
            <a:endParaRPr lang="ru-RU" sz="2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31"/>
          <p:cNvSpPr txBox="1"/>
          <p:nvPr/>
        </p:nvSpPr>
        <p:spPr>
          <a:xfrm>
            <a:off x="166370" y="6152260"/>
            <a:ext cx="10928894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>
                <a:latin typeface="Arial"/>
                <a:cs typeface="Arial"/>
                <a:hlinkClick r:id="rId2"/>
              </a:rPr>
              <a:t>https://</a:t>
            </a:r>
            <a:r>
              <a:rPr lang="en-US" sz="900" i="1" spc="-5" dirty="0" smtClean="0">
                <a:latin typeface="Arial"/>
                <a:cs typeface="Arial"/>
                <a:hlinkClick r:id="rId2"/>
              </a:rPr>
              <a:t>www.gov.kz/memleket/entities/ardfm?lang=ru</a:t>
            </a:r>
            <a:endParaRPr lang="ru-RU" sz="900" i="1" spc="-5" dirty="0" smtClean="0"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lang="en-US" sz="900" i="1" spc="-5" dirty="0">
                <a:latin typeface="Arial"/>
                <a:cs typeface="Arial"/>
                <a:hlinkClick r:id="rId3"/>
              </a:rPr>
              <a:t>https://</a:t>
            </a:r>
            <a:r>
              <a:rPr lang="en-US" sz="900" i="1" spc="-5" dirty="0" smtClean="0">
                <a:latin typeface="Arial"/>
                <a:cs typeface="Arial"/>
                <a:hlinkClick r:id="rId3"/>
              </a:rPr>
              <a:t>stat.gov.kz/official/industry/27/statistic/6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5" name="object 31">
            <a:extLst>
              <a:ext uri="{FF2B5EF4-FFF2-40B4-BE49-F238E27FC236}">
                <a16:creationId xmlns:a16="http://schemas.microsoft.com/office/drawing/2014/main" id="{78D3B335-371F-BF3A-B2BC-81BF0781A429}"/>
              </a:ext>
            </a:extLst>
          </p:cNvPr>
          <p:cNvSpPr txBox="1"/>
          <p:nvPr/>
        </p:nvSpPr>
        <p:spPr>
          <a:xfrm>
            <a:off x="178665" y="5949637"/>
            <a:ext cx="241490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900" i="1" spc="-5" dirty="0" smtClean="0">
                <a:latin typeface="Arial"/>
                <a:cs typeface="Arial"/>
              </a:rPr>
              <a:t>*01.07.2022 </a:t>
            </a:r>
            <a:r>
              <a:rPr lang="kk-KZ" sz="900" i="1" spc="-5" dirty="0">
                <a:latin typeface="Arial"/>
                <a:cs typeface="Arial"/>
              </a:rPr>
              <a:t>ж</a:t>
            </a:r>
            <a:r>
              <a:rPr lang="kk-KZ" sz="900" i="1" spc="-5" dirty="0" smtClean="0">
                <a:latin typeface="Arial"/>
                <a:cs typeface="Arial"/>
              </a:rPr>
              <a:t>. жағдай бойынша деректер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9B7F7-638B-25E2-BA5E-9977E9163704}"/>
              </a:ext>
            </a:extLst>
          </p:cNvPr>
          <p:cNvSpPr txBox="1"/>
          <p:nvPr/>
        </p:nvSpPr>
        <p:spPr>
          <a:xfrm>
            <a:off x="166370" y="4029074"/>
            <a:ext cx="11732118" cy="1800225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r>
              <a:rPr lang="ru-RU" sz="1050" dirty="0" err="1" smtClean="0">
                <a:latin typeface="Century Gothic" pitchFamily="34" charset="0"/>
              </a:rPr>
              <a:t>Жоғарыда көрсетілген кестелердің негізінде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жалпы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және кәсіпкерлік мақсаттарға </a:t>
            </a:r>
            <a:r>
              <a:rPr lang="ru-RU" sz="1050" dirty="0" smtClean="0">
                <a:latin typeface="Century Gothic" pitchFamily="34" charset="0"/>
              </a:rPr>
              <a:t>МҚҰ </a:t>
            </a:r>
            <a:r>
              <a:rPr lang="ru-RU" sz="1050" dirty="0" err="1" smtClean="0">
                <a:latin typeface="Century Gothic" pitchFamily="34" charset="0"/>
              </a:rPr>
              <a:t>кредиттеу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көлемі үлесінің өсуін көрнекі байқауға болады</a:t>
            </a:r>
            <a:r>
              <a:rPr lang="ru-RU" sz="1050" dirty="0" smtClean="0">
                <a:latin typeface="Century Gothic" pitchFamily="34" charset="0"/>
              </a:rPr>
              <a:t>. </a:t>
            </a:r>
            <a:r>
              <a:rPr lang="ru-RU" sz="1050" dirty="0" err="1" smtClean="0">
                <a:latin typeface="Century Gothic" pitchFamily="34" charset="0"/>
              </a:rPr>
              <a:t>Бұл өсім бірінші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кезекте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нарыққа қатысушылардың іс-әрекетінен туындайды</a:t>
            </a:r>
            <a:r>
              <a:rPr lang="ru-RU" sz="1050" dirty="0" smtClean="0">
                <a:latin typeface="Century Gothic" pitchFamily="34" charset="0"/>
              </a:rPr>
              <a:t>, </a:t>
            </a:r>
            <a:r>
              <a:rPr lang="ru-RU" sz="1050" dirty="0" err="1" smtClean="0">
                <a:latin typeface="Century Gothic" pitchFamily="34" charset="0"/>
              </a:rPr>
              <a:t>олар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b="1" dirty="0" err="1" smtClean="0">
                <a:latin typeface="Century Gothic" pitchFamily="34" charset="0"/>
              </a:rPr>
              <a:t>өнімдер желісін</a:t>
            </a:r>
            <a:r>
              <a:rPr lang="ru-RU" sz="1050" b="1" dirty="0" smtClean="0">
                <a:latin typeface="Century Gothic" pitchFamily="34" charset="0"/>
              </a:rPr>
              <a:t> </a:t>
            </a:r>
            <a:r>
              <a:rPr lang="ru-RU" sz="1050" b="1" dirty="0" err="1" smtClean="0">
                <a:latin typeface="Century Gothic" pitchFamily="34" charset="0"/>
              </a:rPr>
              <a:t>кеңейтеді</a:t>
            </a:r>
            <a:r>
              <a:rPr lang="ru-RU" sz="1050" dirty="0" err="1" smtClean="0">
                <a:latin typeface="Century Gothic" pitchFamily="34" charset="0"/>
              </a:rPr>
              <a:t> және </a:t>
            </a:r>
            <a:r>
              <a:rPr lang="ru-RU" sz="1050" b="1" dirty="0" err="1" smtClean="0">
                <a:latin typeface="Century Gothic" pitchFamily="34" charset="0"/>
              </a:rPr>
              <a:t>олардың қолжетімділігін арттырады</a:t>
            </a:r>
            <a:r>
              <a:rPr lang="ru-RU" sz="1050" dirty="0" smtClean="0">
                <a:latin typeface="Century Gothic" pitchFamily="34" charset="0"/>
              </a:rPr>
              <a:t>.</a:t>
            </a:r>
            <a:endParaRPr lang="kk-KZ" sz="1050" dirty="0" smtClean="0">
              <a:latin typeface="Century Gothic" pitchFamily="34" charset="0"/>
            </a:endParaRPr>
          </a:p>
          <a:p>
            <a:r>
              <a:rPr lang="ru-RU" sz="1050" dirty="0" err="1" smtClean="0">
                <a:latin typeface="Century Gothic" pitchFamily="34" charset="0"/>
              </a:rPr>
              <a:t>Сондай-ақ, заңнамалық деңгейде </a:t>
            </a:r>
            <a:r>
              <a:rPr lang="ru-RU" sz="1050" b="1" dirty="0" err="1" smtClean="0">
                <a:latin typeface="Century Gothic" pitchFamily="34" charset="0"/>
              </a:rPr>
              <a:t>микрокредиттің</a:t>
            </a:r>
            <a:r>
              <a:rPr lang="ru-RU" sz="1050" dirty="0" err="1" smtClean="0">
                <a:latin typeface="Century Gothic" pitchFamily="34" charset="0"/>
              </a:rPr>
              <a:t> ең жоғары </a:t>
            </a:r>
            <a:r>
              <a:rPr lang="ru-RU" sz="1050" b="1" dirty="0" err="1" smtClean="0">
                <a:latin typeface="Century Gothic" pitchFamily="34" charset="0"/>
              </a:rPr>
              <a:t>мөлшері</a:t>
            </a:r>
            <a:r>
              <a:rPr lang="ru-RU" sz="1050" dirty="0" err="1" smtClean="0">
                <a:latin typeface="Century Gothic" pitchFamily="34" charset="0"/>
              </a:rPr>
              <a:t> </a:t>
            </a:r>
            <a:r>
              <a:rPr lang="ru-RU" sz="1050" b="1" dirty="0" smtClean="0">
                <a:latin typeface="Century Gothic" pitchFamily="34" charset="0"/>
              </a:rPr>
              <a:t>8000 </a:t>
            </a:r>
            <a:r>
              <a:rPr lang="ru-RU" sz="1050" b="1" dirty="0" err="1" smtClean="0">
                <a:latin typeface="Century Gothic" pitchFamily="34" charset="0"/>
              </a:rPr>
              <a:t>еселенген</a:t>
            </a:r>
            <a:r>
              <a:rPr lang="ru-RU" sz="1050" b="1" dirty="0" smtClean="0">
                <a:latin typeface="Century Gothic" pitchFamily="34" charset="0"/>
              </a:rPr>
              <a:t> </a:t>
            </a:r>
            <a:r>
              <a:rPr lang="ru-RU" sz="1050" b="1" dirty="0" err="1" smtClean="0">
                <a:latin typeface="Century Gothic" pitchFamily="34" charset="0"/>
              </a:rPr>
              <a:t>АЕК-тен</a:t>
            </a:r>
            <a:r>
              <a:rPr lang="ru-RU" sz="1050" b="1" dirty="0" smtClean="0">
                <a:latin typeface="Century Gothic" pitchFamily="34" charset="0"/>
              </a:rPr>
              <a:t> 20 000 </a:t>
            </a:r>
            <a:r>
              <a:rPr lang="ru-RU" sz="1050" b="1" dirty="0" err="1" smtClean="0">
                <a:latin typeface="Century Gothic" pitchFamily="34" charset="0"/>
              </a:rPr>
              <a:t>еселенген</a:t>
            </a:r>
            <a:r>
              <a:rPr lang="ru-RU" sz="1050" b="1" dirty="0" smtClean="0">
                <a:latin typeface="Century Gothic" pitchFamily="34" charset="0"/>
              </a:rPr>
              <a:t> </a:t>
            </a:r>
            <a:r>
              <a:rPr lang="ru-RU" sz="1050" b="1" dirty="0" err="1" smtClean="0">
                <a:latin typeface="Century Gothic" pitchFamily="34" charset="0"/>
              </a:rPr>
              <a:t>АЕК-ке</a:t>
            </a:r>
            <a:r>
              <a:rPr lang="ru-RU" sz="1050" b="1" dirty="0" smtClean="0">
                <a:latin typeface="Century Gothic" pitchFamily="34" charset="0"/>
              </a:rPr>
              <a:t> </a:t>
            </a:r>
            <a:r>
              <a:rPr lang="ru-RU" sz="1050" b="1" dirty="0" err="1" smtClean="0">
                <a:latin typeface="Century Gothic" pitchFamily="34" charset="0"/>
              </a:rPr>
              <a:t>дейін</a:t>
            </a:r>
            <a:r>
              <a:rPr lang="ru-RU" sz="1050" b="1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ұлғайтылды</a:t>
            </a:r>
            <a:r>
              <a:rPr lang="ru-RU" sz="1050" dirty="0" smtClean="0">
                <a:latin typeface="Century Gothic" pitchFamily="34" charset="0"/>
              </a:rPr>
              <a:t>. </a:t>
            </a:r>
            <a:r>
              <a:rPr lang="ru-RU" sz="1050" dirty="0" err="1" smtClean="0">
                <a:latin typeface="Century Gothic" pitchFamily="34" charset="0"/>
              </a:rPr>
              <a:t>Осылайша</a:t>
            </a:r>
            <a:r>
              <a:rPr lang="ru-RU" sz="1050" dirty="0" smtClean="0">
                <a:latin typeface="Century Gothic" pitchFamily="34" charset="0"/>
              </a:rPr>
              <a:t>, </a:t>
            </a:r>
            <a:r>
              <a:rPr lang="ru-RU" sz="1050" dirty="0" err="1" smtClean="0">
                <a:latin typeface="Century Gothic" pitchFamily="34" charset="0"/>
              </a:rPr>
              <a:t>микроқаржы ұйымдары </a:t>
            </a:r>
            <a:r>
              <a:rPr lang="ru-RU" sz="1050" dirty="0" smtClean="0">
                <a:latin typeface="Century Gothic" pitchFamily="34" charset="0"/>
              </a:rPr>
              <a:t>61 </a:t>
            </a:r>
            <a:r>
              <a:rPr lang="ru-RU" sz="1050" dirty="0" err="1" smtClean="0">
                <a:latin typeface="Century Gothic" pitchFamily="34" charset="0"/>
              </a:rPr>
              <a:t>млн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теңгеге дейін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микрокредит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бере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алады</a:t>
            </a:r>
            <a:r>
              <a:rPr lang="ru-RU" sz="1050" dirty="0" smtClean="0">
                <a:latin typeface="Century Gothic" pitchFamily="34" charset="0"/>
              </a:rPr>
              <a:t>, </a:t>
            </a:r>
            <a:r>
              <a:rPr lang="ru-RU" sz="1050" dirty="0" err="1" smtClean="0">
                <a:latin typeface="Century Gothic" pitchFamily="34" charset="0"/>
              </a:rPr>
              <a:t>бұл микрокредиттр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қызметтері саласына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b="1" dirty="0" smtClean="0">
                <a:latin typeface="Century Gothic" pitchFamily="34" charset="0"/>
              </a:rPr>
              <a:t>орта </a:t>
            </a:r>
            <a:r>
              <a:rPr lang="ru-RU" sz="1050" b="1" dirty="0" err="1" smtClean="0">
                <a:latin typeface="Century Gothic" pitchFamily="34" charset="0"/>
              </a:rPr>
              <a:t>және ірі</a:t>
            </a:r>
            <a:r>
              <a:rPr lang="ru-RU" sz="1050" b="1" dirty="0" smtClean="0">
                <a:latin typeface="Century Gothic" pitchFamily="34" charset="0"/>
              </a:rPr>
              <a:t> бизнес </a:t>
            </a:r>
            <a:r>
              <a:rPr lang="ru-RU" sz="1050" b="1" dirty="0" err="1" smtClean="0">
                <a:latin typeface="Century Gothic" pitchFamily="34" charset="0"/>
              </a:rPr>
              <a:t>субъектілерін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тартуға мүмкіндік береді</a:t>
            </a:r>
            <a:r>
              <a:rPr lang="ru-RU" sz="1050" dirty="0" smtClean="0">
                <a:latin typeface="Century Gothic" pitchFamily="34" charset="0"/>
              </a:rPr>
              <a:t>.</a:t>
            </a:r>
            <a:endParaRPr lang="kk-KZ" sz="1050" dirty="0" smtClean="0">
              <a:latin typeface="Century Gothic" pitchFamily="34" charset="0"/>
            </a:endParaRPr>
          </a:p>
          <a:p>
            <a:r>
              <a:rPr lang="ru-RU" sz="1050" dirty="0" err="1" smtClean="0">
                <a:latin typeface="Century Gothic" pitchFamily="34" charset="0"/>
              </a:rPr>
              <a:t>Заңнамадағы өзгерістер микроқаржы ұйымдарына </a:t>
            </a:r>
            <a:r>
              <a:rPr lang="ru-RU" sz="1050" dirty="0" smtClean="0">
                <a:latin typeface="Century Gothic" pitchFamily="34" charset="0"/>
              </a:rPr>
              <a:t>2020 </a:t>
            </a:r>
            <a:r>
              <a:rPr lang="ru-RU" sz="1050" dirty="0" err="1" smtClean="0">
                <a:latin typeface="Century Gothic" pitchFamily="34" charset="0"/>
              </a:rPr>
              <a:t>жылдың басынан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бастап</a:t>
            </a:r>
            <a:r>
              <a:rPr lang="ru-RU" sz="1050" dirty="0" smtClean="0">
                <a:latin typeface="Century Gothic" pitchFamily="34" charset="0"/>
              </a:rPr>
              <a:t> сектор </a:t>
            </a:r>
            <a:r>
              <a:rPr lang="ru-RU" sz="1050" dirty="0" err="1" smtClean="0">
                <a:latin typeface="Century Gothic" pitchFamily="34" charset="0"/>
              </a:rPr>
              <a:t>үшін жаңа қызметтерді енгізуге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мүмкіндік берді</a:t>
            </a:r>
            <a:r>
              <a:rPr lang="ru-RU" sz="1050" dirty="0" smtClean="0">
                <a:latin typeface="Century Gothic" pitchFamily="34" charset="0"/>
              </a:rPr>
              <a:t>. </a:t>
            </a:r>
            <a:r>
              <a:rPr lang="ru-RU" sz="1050" dirty="0" err="1" smtClean="0">
                <a:latin typeface="Century Gothic" pitchFamily="34" charset="0"/>
              </a:rPr>
              <a:t>Мәселен, микрокредиттер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беруден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басқа, микроқаржы қызметін жүзеге асыратын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b="1" dirty="0" err="1" smtClean="0">
                <a:latin typeface="Century Gothic" pitchFamily="34" charset="0"/>
              </a:rPr>
              <a:t>ұйымдар өз активтерін</a:t>
            </a:r>
            <a:r>
              <a:rPr lang="ru-RU" sz="1050" b="1" dirty="0" smtClean="0">
                <a:latin typeface="Century Gothic" pitchFamily="34" charset="0"/>
              </a:rPr>
              <a:t> </a:t>
            </a:r>
            <a:r>
              <a:rPr lang="ru-RU" sz="1050" b="1" dirty="0" err="1" smtClean="0">
                <a:latin typeface="Century Gothic" pitchFamily="34" charset="0"/>
              </a:rPr>
              <a:t>бағалы қағаздарға</a:t>
            </a:r>
            <a:r>
              <a:rPr lang="ru-RU" sz="1050" dirty="0" err="1" smtClean="0">
                <a:latin typeface="Century Gothic" pitchFamily="34" charset="0"/>
              </a:rPr>
              <a:t> және </a:t>
            </a:r>
            <a:r>
              <a:rPr lang="ru-RU" sz="1050" b="1" dirty="0" err="1" smtClean="0">
                <a:latin typeface="Century Gothic" pitchFamily="34" charset="0"/>
              </a:rPr>
              <a:t>өзге </a:t>
            </a:r>
            <a:r>
              <a:rPr lang="ru-RU" sz="1050" b="1" dirty="0" smtClean="0">
                <a:latin typeface="Century Gothic" pitchFamily="34" charset="0"/>
              </a:rPr>
              <a:t>де </a:t>
            </a:r>
            <a:r>
              <a:rPr lang="ru-RU" sz="1050" b="1" dirty="0" err="1" smtClean="0">
                <a:latin typeface="Century Gothic" pitchFamily="34" charset="0"/>
              </a:rPr>
              <a:t>қаржы құралдарына инвестициялай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алады</a:t>
            </a:r>
            <a:r>
              <a:rPr lang="ru-RU" sz="1050" dirty="0" smtClean="0">
                <a:latin typeface="Century Gothic" pitchFamily="34" charset="0"/>
              </a:rPr>
              <a:t>, </a:t>
            </a:r>
            <a:r>
              <a:rPr lang="ru-RU" sz="1050" b="1" dirty="0" err="1" smtClean="0">
                <a:latin typeface="Century Gothic" pitchFamily="34" charset="0"/>
              </a:rPr>
              <a:t>лизингтік</a:t>
            </a:r>
            <a:r>
              <a:rPr lang="ru-RU" sz="1050" b="1" dirty="0" smtClean="0">
                <a:latin typeface="Century Gothic" pitchFamily="34" charset="0"/>
              </a:rPr>
              <a:t> </a:t>
            </a:r>
            <a:r>
              <a:rPr lang="ru-RU" sz="1050" b="1" dirty="0" err="1" smtClean="0">
                <a:latin typeface="Century Gothic" pitchFamily="34" charset="0"/>
              </a:rPr>
              <a:t>қызметті</a:t>
            </a:r>
            <a:r>
              <a:rPr lang="ru-RU" sz="1050" b="1" dirty="0" smtClean="0">
                <a:latin typeface="Century Gothic" pitchFamily="34" charset="0"/>
              </a:rPr>
              <a:t>, </a:t>
            </a:r>
            <a:r>
              <a:rPr lang="ru-RU" sz="1050" b="1" dirty="0" err="1" smtClean="0">
                <a:latin typeface="Century Gothic" pitchFamily="34" charset="0"/>
              </a:rPr>
              <a:t>факторингтік</a:t>
            </a:r>
            <a:r>
              <a:rPr lang="ru-RU" sz="1050" b="1" dirty="0" smtClean="0">
                <a:latin typeface="Century Gothic" pitchFamily="34" charset="0"/>
              </a:rPr>
              <a:t> </a:t>
            </a:r>
            <a:r>
              <a:rPr lang="ru-RU" sz="1050" b="1" dirty="0" err="1" smtClean="0">
                <a:latin typeface="Century Gothic" pitchFamily="34" charset="0"/>
              </a:rPr>
              <a:t>және форфейтингтік</a:t>
            </a:r>
            <a:r>
              <a:rPr lang="ru-RU" sz="1050" b="1" dirty="0" smtClean="0">
                <a:latin typeface="Century Gothic" pitchFamily="34" charset="0"/>
              </a:rPr>
              <a:t> </a:t>
            </a:r>
            <a:r>
              <a:rPr lang="ru-RU" sz="1050" b="1" dirty="0" err="1" smtClean="0">
                <a:latin typeface="Century Gothic" pitchFamily="34" charset="0"/>
              </a:rPr>
              <a:t>операцияларды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жүзеге асыра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алады</a:t>
            </a:r>
            <a:r>
              <a:rPr lang="ru-RU" sz="1050" dirty="0" smtClean="0">
                <a:latin typeface="Century Gothic" pitchFamily="34" charset="0"/>
              </a:rPr>
              <a:t>, </a:t>
            </a:r>
            <a:r>
              <a:rPr lang="ru-RU" sz="1050" dirty="0" err="1" smtClean="0">
                <a:latin typeface="Century Gothic" pitchFamily="34" charset="0"/>
              </a:rPr>
              <a:t>микрокредиттерді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b="1" dirty="0" err="1" smtClean="0">
                <a:latin typeface="Century Gothic" pitchFamily="34" charset="0"/>
              </a:rPr>
              <a:t>электрондық тәсілмен</a:t>
            </a:r>
            <a:r>
              <a:rPr lang="ru-RU" sz="1050" dirty="0" err="1" smtClean="0">
                <a:latin typeface="Century Gothic" pitchFamily="34" charset="0"/>
              </a:rPr>
              <a:t> бере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алады</a:t>
            </a:r>
            <a:r>
              <a:rPr lang="ru-RU" sz="1050" dirty="0" smtClean="0">
                <a:latin typeface="Century Gothic" pitchFamily="34" charset="0"/>
              </a:rPr>
              <a:t>, </a:t>
            </a:r>
            <a:r>
              <a:rPr lang="ru-RU" sz="1050" b="1" dirty="0" err="1" smtClean="0">
                <a:latin typeface="Century Gothic" pitchFamily="34" charset="0"/>
              </a:rPr>
              <a:t>төлем агенті</a:t>
            </a:r>
            <a:r>
              <a:rPr lang="ru-RU" sz="1050" b="1" dirty="0" smtClean="0">
                <a:latin typeface="Century Gothic" pitchFamily="34" charset="0"/>
              </a:rPr>
              <a:t> мен </a:t>
            </a:r>
            <a:r>
              <a:rPr lang="ru-RU" sz="1050" b="1" dirty="0" err="1" smtClean="0">
                <a:latin typeface="Century Gothic" pitchFamily="34" charset="0"/>
              </a:rPr>
              <a:t>төлем қосалқы агентінің</a:t>
            </a:r>
            <a:r>
              <a:rPr lang="ru-RU" sz="1050" dirty="0" smtClean="0">
                <a:latin typeface="Century Gothic" pitchFamily="34" charset="0"/>
              </a:rPr>
              <a:t>, </a:t>
            </a:r>
            <a:r>
              <a:rPr lang="ru-RU" sz="1050" dirty="0" err="1" smtClean="0">
                <a:latin typeface="Century Gothic" pitchFamily="34" charset="0"/>
              </a:rPr>
              <a:t>сондай-ақ </a:t>
            </a:r>
            <a:r>
              <a:rPr lang="ru-RU" sz="1050" b="1" dirty="0" err="1" smtClean="0">
                <a:latin typeface="Century Gothic" pitchFamily="34" charset="0"/>
              </a:rPr>
              <a:t>электрондық ақша</a:t>
            </a:r>
            <a:r>
              <a:rPr lang="ru-RU" sz="1050" dirty="0" err="1" smtClean="0">
                <a:latin typeface="Century Gothic" pitchFamily="34" charset="0"/>
              </a:rPr>
              <a:t> жүйесінің агентінің функцияларын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жүзеге асыра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алады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және </a:t>
            </a:r>
            <a:r>
              <a:rPr lang="ru-RU" sz="1050" dirty="0" smtClean="0">
                <a:latin typeface="Century Gothic" pitchFamily="34" charset="0"/>
              </a:rPr>
              <a:t>т.б. </a:t>
            </a:r>
            <a:r>
              <a:rPr lang="ru-RU" sz="1050" dirty="0" err="1" smtClean="0">
                <a:latin typeface="Century Gothic" pitchFamily="34" charset="0"/>
              </a:rPr>
              <a:t>Бұдан басқа, микроқаржы ұйымдары қызметін акционерлік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қоғам нысанында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жүзеге асыра</a:t>
            </a:r>
            <a:r>
              <a:rPr lang="ru-RU" sz="1050" dirty="0" smtClean="0">
                <a:latin typeface="Century Gothic" pitchFamily="34" charset="0"/>
              </a:rPr>
              <a:t> </a:t>
            </a:r>
            <a:r>
              <a:rPr lang="ru-RU" sz="1050" dirty="0" err="1" smtClean="0">
                <a:latin typeface="Century Gothic" pitchFamily="34" charset="0"/>
              </a:rPr>
              <a:t>алады</a:t>
            </a:r>
            <a:r>
              <a:rPr lang="ru-RU" sz="1050" dirty="0" smtClean="0">
                <a:latin typeface="Century Gothic" pitchFamily="34" charset="0"/>
              </a:rPr>
              <a:t>, </a:t>
            </a:r>
            <a:r>
              <a:rPr lang="ru-RU" sz="1050" b="1" dirty="0" err="1" smtClean="0">
                <a:latin typeface="Century Gothic" pitchFamily="34" charset="0"/>
              </a:rPr>
              <a:t>бағалы қағаздар </a:t>
            </a:r>
            <a:r>
              <a:rPr lang="ru-RU" sz="1050" b="1" dirty="0" smtClean="0">
                <a:latin typeface="Century Gothic" pitchFamily="34" charset="0"/>
              </a:rPr>
              <a:t>мен </a:t>
            </a:r>
            <a:r>
              <a:rPr lang="ru-RU" sz="1050" b="1" dirty="0" err="1" smtClean="0">
                <a:latin typeface="Century Gothic" pitchFamily="34" charset="0"/>
              </a:rPr>
              <a:t>облигациялар</a:t>
            </a:r>
            <a:r>
              <a:rPr lang="ru-RU" sz="1050" b="1" dirty="0" smtClean="0">
                <a:latin typeface="Century Gothic" pitchFamily="34" charset="0"/>
              </a:rPr>
              <a:t> </a:t>
            </a:r>
            <a:r>
              <a:rPr lang="ru-RU" sz="1050" b="1" dirty="0" err="1" smtClean="0">
                <a:latin typeface="Century Gothic" pitchFamily="34" charset="0"/>
              </a:rPr>
              <a:t>шығарады</a:t>
            </a:r>
            <a:r>
              <a:rPr lang="ru-RU" sz="1050" b="1" dirty="0" smtClean="0">
                <a:latin typeface="Century Gothic" panose="020B0502020202020204" pitchFamily="34" charset="0"/>
              </a:rPr>
              <a:t>.</a:t>
            </a:r>
            <a:endParaRPr lang="ru-RU" sz="105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372" y="1293359"/>
            <a:ext cx="54864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6771" y="1389290"/>
            <a:ext cx="5943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69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34963" y="122115"/>
            <a:ext cx="7427912" cy="909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2015-2022 жж.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кезеңіне арналған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МҚҰ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активтері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мен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меншікті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капиталының көлемі</a:t>
            </a:r>
            <a:endParaRPr lang="ru-RU" sz="2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1"/>
          <p:cNvSpPr txBox="1"/>
          <p:nvPr/>
        </p:nvSpPr>
        <p:spPr>
          <a:xfrm>
            <a:off x="175895" y="6171310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>
                <a:latin typeface="Arial"/>
                <a:cs typeface="Arial"/>
                <a:hlinkClick r:id="rId2"/>
              </a:rPr>
              <a:t>https://www.nationalbank.kz/ru/news/svedeniya-o-mikrofinansovyh-organizaciyah/rubrics/1890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576" y="4981575"/>
            <a:ext cx="10645312" cy="770436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r>
              <a:rPr lang="kk-KZ" sz="1200" dirty="0" smtClean="0">
                <a:latin typeface="Century Gothic" pitchFamily="34" charset="0"/>
              </a:rPr>
              <a:t>01.10.2022 жылғы жағдай бойынша МҚҰ активтерінің көлемі </a:t>
            </a:r>
            <a:r>
              <a:rPr lang="kk-KZ" sz="1200" b="1" dirty="0" smtClean="0">
                <a:latin typeface="Century Gothic" pitchFamily="34" charset="0"/>
              </a:rPr>
              <a:t>1 033 млрд. теңгені</a:t>
            </a:r>
            <a:r>
              <a:rPr lang="kk-KZ" sz="1200" dirty="0" smtClean="0">
                <a:latin typeface="Century Gothic" pitchFamily="34" charset="0"/>
              </a:rPr>
              <a:t> құрады, бұл өткен жылғы осындай кезеңдегі көрсеткіштерден </a:t>
            </a:r>
            <a:r>
              <a:rPr lang="kk-KZ" sz="1200" b="1" dirty="0" smtClean="0">
                <a:latin typeface="Century Gothic" pitchFamily="34" charset="0"/>
              </a:rPr>
              <a:t>44,3%-</a:t>
            </a:r>
            <a:r>
              <a:rPr lang="kk-KZ" sz="1200" dirty="0" smtClean="0">
                <a:latin typeface="Century Gothic" pitchFamily="34" charset="0"/>
              </a:rPr>
              <a:t>ға асып түсті. Сол кезеңде меншікті капиталдың өсімі </a:t>
            </a:r>
            <a:r>
              <a:rPr lang="kk-KZ" sz="1200" b="1" dirty="0" smtClean="0">
                <a:latin typeface="Century Gothic" pitchFamily="34" charset="0"/>
              </a:rPr>
              <a:t>34,6%-</a:t>
            </a:r>
            <a:r>
              <a:rPr lang="kk-KZ" sz="1200" dirty="0" smtClean="0">
                <a:latin typeface="Century Gothic" pitchFamily="34" charset="0"/>
              </a:rPr>
              <a:t>ды құрады.</a:t>
            </a:r>
          </a:p>
          <a:p>
            <a:r>
              <a:rPr lang="kk-KZ" sz="1200" dirty="0" smtClean="0">
                <a:latin typeface="Century Gothic" pitchFamily="34" charset="0"/>
              </a:rPr>
              <a:t>2015 - 2022 жж. кезеңінде МҚҰ активтері мен меншікті капиталының өсімі тиісінше </a:t>
            </a:r>
            <a:r>
              <a:rPr lang="kk-KZ" sz="1200" b="1" dirty="0" smtClean="0">
                <a:latin typeface="Century Gothic" pitchFamily="34" charset="0"/>
              </a:rPr>
              <a:t>1159%</a:t>
            </a:r>
            <a:r>
              <a:rPr lang="kk-KZ" sz="1200" dirty="0" smtClean="0">
                <a:latin typeface="Century Gothic" pitchFamily="34" charset="0"/>
              </a:rPr>
              <a:t> және </a:t>
            </a:r>
            <a:r>
              <a:rPr lang="kk-KZ" sz="1200" b="1" dirty="0" smtClean="0">
                <a:latin typeface="Century Gothic" pitchFamily="34" charset="0"/>
              </a:rPr>
              <a:t>1112%</a:t>
            </a:r>
            <a:r>
              <a:rPr lang="kk-KZ" sz="1200" dirty="0" smtClean="0">
                <a:latin typeface="Century Gothic" pitchFamily="34" charset="0"/>
              </a:rPr>
              <a:t> құрады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object 31"/>
          <p:cNvSpPr txBox="1"/>
          <p:nvPr/>
        </p:nvSpPr>
        <p:spPr>
          <a:xfrm>
            <a:off x="162039" y="5974575"/>
            <a:ext cx="241490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900" i="1" spc="-5" dirty="0" smtClean="0">
                <a:latin typeface="Arial"/>
                <a:cs typeface="Arial"/>
              </a:rPr>
              <a:t>*01.10.2022 </a:t>
            </a:r>
            <a:r>
              <a:rPr lang="kk-KZ" sz="900" i="1" spc="-5" dirty="0">
                <a:latin typeface="Arial"/>
                <a:cs typeface="Arial"/>
              </a:rPr>
              <a:t>ж</a:t>
            </a:r>
            <a:r>
              <a:rPr lang="kk-KZ" sz="900" i="1" spc="-5" dirty="0" smtClean="0">
                <a:latin typeface="Arial"/>
                <a:cs typeface="Arial"/>
              </a:rPr>
              <a:t>. жағдай бойынша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849" y="1330098"/>
            <a:ext cx="100488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552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34963" y="122115"/>
            <a:ext cx="8837612" cy="909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01.10.2022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ж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жағдай бойынша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МҚҰ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активтерінің көлемі</a:t>
            </a:r>
            <a:endParaRPr lang="ru-RU" sz="2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1"/>
          <p:cNvSpPr txBox="1"/>
          <p:nvPr/>
        </p:nvSpPr>
        <p:spPr>
          <a:xfrm>
            <a:off x="175895" y="6171310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>
                <a:latin typeface="Arial"/>
                <a:cs typeface="Arial"/>
                <a:hlinkClick r:id="rId2"/>
              </a:rPr>
              <a:t>https://www.nationalbank.kz/ru/news/svedeniya-o-mikrofinansovyh-organizaciyah/rubrics/1890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526" y="5164170"/>
            <a:ext cx="10563224" cy="938719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100" dirty="0" smtClean="0">
                <a:latin typeface="Century Gothic" pitchFamily="34" charset="0"/>
              </a:rPr>
              <a:t>01.10.2021 жылғы жағдай бойынша активтер бойынша МҚҰ-ның </a:t>
            </a:r>
            <a:r>
              <a:rPr lang="kk-KZ" sz="1100" b="1" dirty="0" smtClean="0">
                <a:latin typeface="Century Gothic" pitchFamily="34" charset="0"/>
              </a:rPr>
              <a:t>үздік 20-сы</a:t>
            </a:r>
            <a:r>
              <a:rPr lang="kk-KZ" sz="1100" dirty="0" smtClean="0">
                <a:latin typeface="Century Gothic" pitchFamily="34" charset="0"/>
              </a:rPr>
              <a:t> нарықтың </a:t>
            </a:r>
            <a:r>
              <a:rPr lang="kk-KZ" sz="1100" b="1" dirty="0" smtClean="0">
                <a:latin typeface="Century Gothic" pitchFamily="34" charset="0"/>
              </a:rPr>
              <a:t>85%</a:t>
            </a:r>
            <a:r>
              <a:rPr lang="kk-KZ" sz="1100" dirty="0" smtClean="0">
                <a:latin typeface="Century Gothic" pitchFamily="34" charset="0"/>
              </a:rPr>
              <a:t> алады</a:t>
            </a:r>
            <a:r>
              <a:rPr lang="ru-RU" sz="1100" dirty="0" smtClean="0">
                <a:solidFill>
                  <a:prstClr val="black"/>
                </a:solidFill>
                <a:latin typeface="Century Gothic" pitchFamily="34" charset="0"/>
              </a:rPr>
              <a:t>;</a:t>
            </a:r>
            <a:endParaRPr lang="ru-RU" sz="11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100" dirty="0" smtClean="0">
                <a:latin typeface="Century Gothic" pitchFamily="34" charset="0"/>
              </a:rPr>
              <a:t>Оның ішінде «KMF (КМФ)» МҚҰ» ЖШС нарықтың </a:t>
            </a:r>
            <a:r>
              <a:rPr lang="kk-KZ" sz="1100" b="1" dirty="0" smtClean="0">
                <a:latin typeface="Century Gothic" pitchFamily="34" charset="0"/>
              </a:rPr>
              <a:t>22%</a:t>
            </a:r>
            <a:r>
              <a:rPr lang="kk-KZ" sz="1100" dirty="0" smtClean="0">
                <a:latin typeface="Century Gothic" pitchFamily="34" charset="0"/>
              </a:rPr>
              <a:t>-ын алады. KMF - нарықтың дәстүрлі көшбасшысы - өткен жылы активтердің </a:t>
            </a:r>
            <a:r>
              <a:rPr lang="kk-KZ" sz="1100" b="1" dirty="0" smtClean="0">
                <a:latin typeface="Century Gothic" pitchFamily="34" charset="0"/>
              </a:rPr>
              <a:t>35,5%</a:t>
            </a:r>
            <a:r>
              <a:rPr lang="kk-KZ" sz="1100" dirty="0" smtClean="0">
                <a:latin typeface="Century Gothic" pitchFamily="34" charset="0"/>
              </a:rPr>
              <a:t> өсімін көрсетті (</a:t>
            </a:r>
            <a:r>
              <a:rPr lang="kk-KZ" sz="1100" b="1" dirty="0" smtClean="0">
                <a:latin typeface="Century Gothic" pitchFamily="34" charset="0"/>
              </a:rPr>
              <a:t>61 млрд теңгеге</a:t>
            </a:r>
            <a:r>
              <a:rPr lang="kk-KZ" sz="1100" dirty="0" smtClean="0">
                <a:latin typeface="Century Gothic" pitchFamily="34" charset="0"/>
              </a:rPr>
              <a:t> дейін). 2021 жылы KMF </a:t>
            </a:r>
            <a:r>
              <a:rPr lang="kk-KZ" sz="1100" b="1" dirty="0" smtClean="0">
                <a:latin typeface="Century Gothic" pitchFamily="34" charset="0"/>
              </a:rPr>
              <a:t>«автокредиттеу»</a:t>
            </a:r>
            <a:r>
              <a:rPr lang="kk-KZ" sz="1100" dirty="0" smtClean="0">
                <a:latin typeface="Century Gothic" pitchFamily="34" charset="0"/>
              </a:rPr>
              <a:t> өнімін іске қосып, өз қоржынын әртараптандырды. Сол жылы KMF алғаш рет қор нарығына (</a:t>
            </a:r>
            <a:r>
              <a:rPr lang="kk-KZ" sz="1100" b="1" dirty="0" smtClean="0">
                <a:latin typeface="Century Gothic" pitchFamily="34" charset="0"/>
              </a:rPr>
              <a:t>KASE</a:t>
            </a:r>
            <a:r>
              <a:rPr lang="kk-KZ" sz="1100" dirty="0" smtClean="0">
                <a:latin typeface="Century Gothic" pitchFamily="34" charset="0"/>
              </a:rPr>
              <a:t>) шығып, қыркүйек айында </a:t>
            </a:r>
            <a:r>
              <a:rPr lang="kk-KZ" sz="1100" b="1" dirty="0" smtClean="0">
                <a:latin typeface="Century Gothic" pitchFamily="34" charset="0"/>
              </a:rPr>
              <a:t>10 млрд теңгенің екі жылдық облигацияларын</a:t>
            </a:r>
            <a:r>
              <a:rPr lang="kk-KZ" sz="1100" dirty="0" smtClean="0">
                <a:latin typeface="Century Gothic" pitchFamily="34" charset="0"/>
              </a:rPr>
              <a:t> жылдық </a:t>
            </a:r>
            <a:r>
              <a:rPr lang="kk-KZ" sz="1100" b="1" dirty="0" smtClean="0">
                <a:latin typeface="Century Gothic" pitchFamily="34" charset="0"/>
              </a:rPr>
              <a:t>13%</a:t>
            </a:r>
            <a:r>
              <a:rPr lang="kk-KZ" sz="1100" dirty="0" smtClean="0">
                <a:latin typeface="Century Gothic" pitchFamily="34" charset="0"/>
              </a:rPr>
              <a:t>-бен орналастырды (бірінші шығарылымның барлық бағдарламасының көлемі - </a:t>
            </a:r>
            <a:r>
              <a:rPr lang="kk-KZ" sz="1100" b="1" dirty="0" smtClean="0">
                <a:latin typeface="Century Gothic" pitchFamily="34" charset="0"/>
              </a:rPr>
              <a:t>20 млрд тг.</a:t>
            </a:r>
            <a:r>
              <a:rPr lang="kk-KZ" sz="1100" dirty="0" smtClean="0">
                <a:latin typeface="Century Gothic" pitchFamily="34" charset="0"/>
              </a:rPr>
              <a:t>)</a:t>
            </a:r>
            <a:r>
              <a:rPr lang="ru-RU" sz="110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  <a:endParaRPr lang="ru-RU" sz="11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2254" y="1153206"/>
            <a:ext cx="85915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58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34963" y="122115"/>
            <a:ext cx="7969452" cy="909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01.10.2022 ж.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жағдай бойынша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МҚҰ-ның меншікті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капиталының көлемі</a:t>
            </a:r>
            <a:endParaRPr lang="ru-RU" sz="24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1"/>
          <p:cNvSpPr txBox="1"/>
          <p:nvPr/>
        </p:nvSpPr>
        <p:spPr>
          <a:xfrm>
            <a:off x="175895" y="6171310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>
                <a:latin typeface="Arial"/>
                <a:cs typeface="Arial"/>
                <a:hlinkClick r:id="rId2"/>
              </a:rPr>
              <a:t>https://www.nationalbank.kz/ru/news/svedeniya-o-mikrofinansovyh-organizaciyah/rubrics/1890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626" y="5373720"/>
            <a:ext cx="10563224" cy="523220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kk-KZ" sz="1400" dirty="0" smtClean="0">
                <a:latin typeface="Century Gothic" pitchFamily="34" charset="0"/>
              </a:rPr>
              <a:t>01.10.2021 жылғы жағдай бойынша өз капиталы бойынша МҚҰ-ның үздік 20-сы нарықтың </a:t>
            </a:r>
            <a:r>
              <a:rPr lang="kk-KZ" sz="1400" b="1" dirty="0" smtClean="0">
                <a:latin typeface="Century Gothic" pitchFamily="34" charset="0"/>
              </a:rPr>
              <a:t>75%</a:t>
            </a:r>
            <a:r>
              <a:rPr lang="kk-KZ" sz="1400" dirty="0" smtClean="0">
                <a:latin typeface="Century Gothic" pitchFamily="34" charset="0"/>
              </a:rPr>
              <a:t> алады;</a:t>
            </a:r>
          </a:p>
          <a:p>
            <a:r>
              <a:rPr lang="kk-KZ" sz="1400" dirty="0" smtClean="0">
                <a:latin typeface="Century Gothic" pitchFamily="34" charset="0"/>
              </a:rPr>
              <a:t>Оның ішінде «KMF (КМФ)» МҚҰ» ЖШС нарықтың </a:t>
            </a:r>
            <a:r>
              <a:rPr lang="kk-KZ" sz="1400" b="1" dirty="0" smtClean="0">
                <a:latin typeface="Century Gothic" pitchFamily="34" charset="0"/>
              </a:rPr>
              <a:t>17%</a:t>
            </a:r>
            <a:r>
              <a:rPr lang="kk-KZ" sz="1400" dirty="0" smtClean="0">
                <a:latin typeface="Century Gothic" pitchFamily="34" charset="0"/>
              </a:rPr>
              <a:t>-ын алады.</a:t>
            </a:r>
            <a:endParaRPr lang="ru-RU" sz="1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1432" y="1240292"/>
            <a:ext cx="86296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48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34963" y="122115"/>
            <a:ext cx="8044266" cy="909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2018-2022 ж.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кезеңінде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ЗТ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және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ФЛ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бөлінісінде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МҚҰ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қарыздары бойынша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негізгі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қарыздың қалдығы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1"/>
          <p:cNvSpPr txBox="1"/>
          <p:nvPr/>
        </p:nvSpPr>
        <p:spPr>
          <a:xfrm>
            <a:off x="175895" y="6171310"/>
            <a:ext cx="109288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i="1" spc="-5" dirty="0" err="1" smtClean="0">
                <a:latin typeface="Arial"/>
                <a:cs typeface="Arial"/>
              </a:rPr>
              <a:t>Дереккөз-</a:t>
            </a:r>
            <a:r>
              <a:rPr lang="ru-RU" sz="900" i="1" spc="-5" dirty="0" smtClean="0">
                <a:latin typeface="Arial"/>
                <a:cs typeface="Arial"/>
              </a:rPr>
              <a:t> </a:t>
            </a:r>
            <a:r>
              <a:rPr lang="en-US" sz="900" i="1" spc="-5" dirty="0">
                <a:latin typeface="Arial"/>
                <a:cs typeface="Arial"/>
                <a:hlinkClick r:id="rId2"/>
              </a:rPr>
              <a:t>https://www.nationalbank.kz/ru/news/svedeniya-o-mikrofinansovyh-organizaciyah/rubrics/1890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626" y="5172075"/>
            <a:ext cx="10229849" cy="732336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r>
              <a:rPr lang="kk-KZ" sz="1400" dirty="0" smtClean="0">
                <a:latin typeface="Century Gothic" pitchFamily="34" charset="0"/>
              </a:rPr>
              <a:t>01.10.2022 жылғы жағдай бойынша МҚҰ </a:t>
            </a:r>
            <a:r>
              <a:rPr lang="kk-KZ" sz="1400" b="1" dirty="0" smtClean="0">
                <a:latin typeface="Century Gothic" pitchFamily="34" charset="0"/>
              </a:rPr>
              <a:t>НҚ 947,6 млрд. теңгені</a:t>
            </a:r>
            <a:r>
              <a:rPr lang="kk-KZ" sz="1400" dirty="0" smtClean="0">
                <a:latin typeface="Century Gothic" pitchFamily="34" charset="0"/>
              </a:rPr>
              <a:t> құрады, бұл өткен жылғы осы кезеңдегі көрсеткіштерден </a:t>
            </a:r>
            <a:r>
              <a:rPr lang="kk-KZ" sz="1400" b="1" dirty="0" smtClean="0">
                <a:latin typeface="Century Gothic" pitchFamily="34" charset="0"/>
              </a:rPr>
              <a:t>49%</a:t>
            </a:r>
            <a:r>
              <a:rPr lang="kk-KZ" sz="1400" dirty="0" smtClean="0">
                <a:latin typeface="Century Gothic" pitchFamily="34" charset="0"/>
              </a:rPr>
              <a:t>-ға асып түсті. МҚҰ-на ЗТ және ЖТ НҚ өсімі тиісінше </a:t>
            </a:r>
            <a:r>
              <a:rPr lang="kk-KZ" sz="1400" b="1" dirty="0" smtClean="0">
                <a:latin typeface="Century Gothic" pitchFamily="34" charset="0"/>
              </a:rPr>
              <a:t>18%</a:t>
            </a:r>
            <a:r>
              <a:rPr lang="kk-KZ" sz="1400" dirty="0" smtClean="0">
                <a:latin typeface="Century Gothic" pitchFamily="34" charset="0"/>
              </a:rPr>
              <a:t> және </a:t>
            </a:r>
            <a:r>
              <a:rPr lang="kk-KZ" sz="1400" b="1" dirty="0" smtClean="0">
                <a:latin typeface="Century Gothic" pitchFamily="34" charset="0"/>
              </a:rPr>
              <a:t>50%</a:t>
            </a:r>
            <a:r>
              <a:rPr lang="kk-KZ" sz="1400" dirty="0" smtClean="0">
                <a:latin typeface="Century Gothic" pitchFamily="34" charset="0"/>
              </a:rPr>
              <a:t> құрады.</a:t>
            </a:r>
          </a:p>
          <a:p>
            <a:r>
              <a:rPr lang="kk-KZ" sz="1400" dirty="0" smtClean="0">
                <a:latin typeface="Century Gothic" pitchFamily="34" charset="0"/>
              </a:rPr>
              <a:t>2018 - 2022 жж. кезеңінде НҚ бойынша МҚҰ кредиті сомасының өсімі </a:t>
            </a:r>
            <a:r>
              <a:rPr lang="kk-KZ" sz="1400" b="1" dirty="0" smtClean="0">
                <a:latin typeface="Century Gothic" pitchFamily="34" charset="0"/>
              </a:rPr>
              <a:t>346%</a:t>
            </a:r>
            <a:r>
              <a:rPr lang="kk-KZ" sz="1400" dirty="0" smtClean="0">
                <a:latin typeface="Century Gothic" pitchFamily="34" charset="0"/>
              </a:rPr>
              <a:t> құрады</a:t>
            </a:r>
            <a:r>
              <a:rPr lang="ru-R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ru-RU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43078" y="3508166"/>
            <a:ext cx="717983" cy="415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>
                <a:latin typeface="Century Gothic" panose="020B0502020202020204" pitchFamily="34" charset="0"/>
              </a:rPr>
              <a:t>212 152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29819" y="3300347"/>
            <a:ext cx="717983" cy="415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b="1" dirty="0">
                <a:latin typeface="Century Gothic" panose="020B0502020202020204" pitchFamily="34" charset="0"/>
              </a:rPr>
              <a:t>288 801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474368" y="2298566"/>
            <a:ext cx="717983" cy="415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latin typeface="Century Gothic" panose="020B0502020202020204" pitchFamily="34" charset="0"/>
              </a:rPr>
              <a:t>635 627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455568" y="1403563"/>
            <a:ext cx="717983" cy="415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Century Gothic" panose="020B0502020202020204" pitchFamily="34" charset="0"/>
              </a:rPr>
              <a:t>947 593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4" name="object 31"/>
          <p:cNvSpPr txBox="1"/>
          <p:nvPr/>
        </p:nvSpPr>
        <p:spPr>
          <a:xfrm>
            <a:off x="162039" y="5974575"/>
            <a:ext cx="241490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900" i="1" spc="-5" dirty="0" smtClean="0">
                <a:latin typeface="Arial"/>
                <a:cs typeface="Arial"/>
              </a:rPr>
              <a:t>*01.10.2022 </a:t>
            </a:r>
            <a:r>
              <a:rPr lang="kk-KZ" sz="900" i="1" spc="-5" dirty="0">
                <a:latin typeface="Arial"/>
                <a:cs typeface="Arial"/>
              </a:rPr>
              <a:t>ж</a:t>
            </a:r>
            <a:r>
              <a:rPr lang="kk-KZ" sz="900" i="1" spc="-5" dirty="0" smtClean="0">
                <a:latin typeface="Arial"/>
                <a:cs typeface="Arial"/>
              </a:rPr>
              <a:t>. жағдай бойынша деректер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573" y="1349829"/>
            <a:ext cx="100298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597082" y="1414448"/>
            <a:ext cx="717983" cy="415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Century Gothic" panose="020B0502020202020204" pitchFamily="34" charset="0"/>
              </a:rPr>
              <a:t>947 593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637654" y="2198915"/>
            <a:ext cx="717983" cy="351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latin typeface="Century Gothic" panose="020B0502020202020204" pitchFamily="34" charset="0"/>
              </a:rPr>
              <a:t>635 627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620825" y="3069773"/>
            <a:ext cx="717983" cy="351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Century Gothic" panose="020B0502020202020204" pitchFamily="34" charset="0"/>
              </a:rPr>
              <a:t>288 801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650512" y="3298372"/>
            <a:ext cx="717983" cy="351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Century Gothic" panose="020B0502020202020204" pitchFamily="34" charset="0"/>
              </a:rPr>
              <a:t>212 152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39454</TotalTime>
  <Words>930</Words>
  <Application>Microsoft Office PowerPoint</Application>
  <PresentationFormat>Широкоэкранный</PresentationFormat>
  <Paragraphs>78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Century</vt:lpstr>
      <vt:lpstr>Century Gothic</vt:lpstr>
      <vt:lpstr>Тема Office</vt:lpstr>
      <vt:lpstr>Презентация PowerPoint</vt:lpstr>
      <vt:lpstr>Презентация PowerPoint</vt:lpstr>
      <vt:lpstr>ҚР-дағы МҚҰ саны және 2015-2022 жж. кезеңіндегі өсімі</vt:lpstr>
      <vt:lpstr>2015-2021 жылдар кезеңінде микроқаржыландыру нарығында кредит беру көлемі</vt:lpstr>
      <vt:lpstr>2016-2022 жылдар кезеңіндегі МҚҰ және ЕДБ бөлінісіндегі несиелік портфелі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Абзал Ағыбайұлы Қуандық</dc:creator>
  <cp:lastModifiedBy>Данияр Дәуленұлы Қапсеметов</cp:lastModifiedBy>
  <cp:revision>655</cp:revision>
  <cp:lastPrinted>2022-09-12T10:06:27Z</cp:lastPrinted>
  <dcterms:created xsi:type="dcterms:W3CDTF">2022-08-17T04:27:35Z</dcterms:created>
  <dcterms:modified xsi:type="dcterms:W3CDTF">2023-03-24T04:52:36Z</dcterms:modified>
</cp:coreProperties>
</file>